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91" r:id="rId1"/>
    <p:sldMasterId id="2147483942" r:id="rId2"/>
    <p:sldMasterId id="2147483954" r:id="rId3"/>
    <p:sldMasterId id="2147483966" r:id="rId4"/>
  </p:sldMasterIdLst>
  <p:notesMasterIdLst>
    <p:notesMasterId r:id="rId44"/>
  </p:notesMasterIdLst>
  <p:sldIdLst>
    <p:sldId id="266" r:id="rId5"/>
    <p:sldId id="257" r:id="rId6"/>
    <p:sldId id="270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7" r:id="rId38"/>
    <p:sldId id="328" r:id="rId39"/>
    <p:sldId id="331" r:id="rId40"/>
    <p:sldId id="332" r:id="rId41"/>
    <p:sldId id="333" r:id="rId42"/>
    <p:sldId id="293" r:id="rId43"/>
  </p:sldIdLst>
  <p:sldSz cx="9906000" cy="6858000" type="A4"/>
  <p:notesSz cx="6858000" cy="954405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CCFF99"/>
    <a:srgbClr val="669900"/>
    <a:srgbClr val="996633"/>
    <a:srgbClr val="CC0066"/>
    <a:srgbClr val="FEECF9"/>
    <a:srgbClr val="3333C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0296" autoAdjust="0"/>
  </p:normalViewPr>
  <p:slideViewPr>
    <p:cSldViewPr>
      <p:cViewPr varScale="1">
        <p:scale>
          <a:sx n="54" d="100"/>
          <a:sy n="54" d="100"/>
        </p:scale>
        <p:origin x="1420" y="4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00F97A6-3784-4787-9085-2235111FD3BD}" type="datetimeFigureOut">
              <a:rPr lang="ru-RU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46138" y="715963"/>
            <a:ext cx="5165725" cy="3578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533900"/>
            <a:ext cx="5486400" cy="429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064625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064625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B67A36-5C5D-4DE0-9494-A7BA1CDA60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385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B67A36-5C5D-4DE0-9494-A7BA1CDA60A1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03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78389E-694E-416A-A837-7B94E65EF3E9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370D7EB-DF99-4003-B646-F6EB7175C888}" type="slidenum">
              <a:rPr lang="ru-RU" altLang="ru-RU" sz="1200" b="0"/>
              <a:pPr eaLnBrk="1" hangingPunct="1"/>
              <a:t>6</a:t>
            </a:fld>
            <a:endParaRPr lang="ru-RU" altLang="ru-RU" sz="1200" b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EF19EB-0612-4AAE-BF0B-A79BFF9979CA}" type="slidenum">
              <a:rPr lang="ru-RU" altLang="ru-RU" sz="1200" b="0"/>
              <a:pPr eaLnBrk="1" hangingPunct="1"/>
              <a:t>8</a:t>
            </a:fld>
            <a:endParaRPr lang="ru-RU" altLang="ru-RU" sz="1200" b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2B257E6-E18E-4B1F-84E3-C3D89B4C9D3C}" type="slidenum">
              <a:rPr lang="ru-RU" altLang="ru-RU" sz="1200" b="0"/>
              <a:pPr eaLnBrk="1" hangingPunct="1"/>
              <a:t>11</a:t>
            </a:fld>
            <a:endParaRPr lang="ru-RU" altLang="ru-RU" sz="1200" b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C93B2A-00F6-41AA-8782-814519151897}" type="slidenum">
              <a:rPr lang="ru-RU" altLang="ru-RU" sz="1200" b="0"/>
              <a:pPr eaLnBrk="1" hangingPunct="1"/>
              <a:t>12</a:t>
            </a:fld>
            <a:endParaRPr lang="ru-RU" altLang="ru-RU" sz="1200" b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F2EC88-65D7-4E76-B82A-801BA35324AB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9CABB3-1351-4AE6-B5C1-7675EDB41A44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F50074-EB71-4A93-8B4E-D4990D7CA1E1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9C390-1441-48C1-A39F-FF5C56EDFBDE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6138" y="715963"/>
            <a:ext cx="5165725" cy="357822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42950" y="175262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4068" y="4953000"/>
            <a:ext cx="9910079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E5043DF-4C97-44FC-A9B1-CA3BEA48BE1D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4FE4953-AA12-44F9-8F64-864D08CAADC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481333"/>
            <a:ext cx="8915400" cy="4386071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023442-4C8D-484F-901A-EE25097D4F22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DC7170-DD53-449A-A00B-157A615E8B6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14347" y="274663"/>
            <a:ext cx="1925593" cy="5592761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B54FC5-CD3E-4528-9994-3F3708618DBB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8B7A6E-1D04-4C98-913B-AED8F868AE8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F1277-3895-4A68-B747-5E73F9F989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3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Заголовок, клип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Клип 2"/>
          <p:cNvSpPr>
            <a:spLocks noGrp="1"/>
          </p:cNvSpPr>
          <p:nvPr>
            <p:ph type="clipArt"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F89C5-7312-4558-819D-CA3ACDECEE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07C5F-7658-4681-86F6-A29507E03B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42950" y="1752612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4073" y="4953000"/>
            <a:ext cx="9910079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ашивка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95300" y="144430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5" y="144430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747A86-607A-493B-B6BC-03E1CE710FBF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ECA5CA-A579-4D2A-8C66-371C9C855DF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745084" y="6407955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2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526199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10001" y="578774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481333"/>
            <a:ext cx="8915400" cy="4386071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14347" y="274651"/>
            <a:ext cx="1925593" cy="5592761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42950" y="1752608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4075" y="4953000"/>
            <a:ext cx="9910079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ашивка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48133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48133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593150-DDE7-40B4-A8DE-8B1D0EC4E4BD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DB0CB-508C-4085-A1EA-907454BAFDD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95300" y="1444301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4" y="1444301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745082" y="6407951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2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526197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10003" y="5787745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481333"/>
            <a:ext cx="8915400" cy="4386071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14347" y="274647"/>
            <a:ext cx="1925593" cy="5592761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4078" y="4953000"/>
            <a:ext cx="9910079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ашивка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8EC7C8-CA57-4C5B-A369-E25B78DBF830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074D33-1B19-4D33-9162-17BF55CDD5C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745079" y="6407945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13.02.2024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95300" y="144431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5" y="144431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F569A5-B2F7-44E9-B6B0-F86AE0BF414C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0C5FFC-9A6C-423A-9ACE-2598D0C5780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B5CEA7-BDCF-45CB-8CDF-057F9830183A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FCC44-8ED1-475D-B577-30ED9B27D8F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127A36-7E2E-4664-ADDC-162C19682516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E09A47-A30D-4C25-B2B6-B93F45CAA6B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/>
          <a:p>
            <a:pPr>
              <a:defRPr/>
            </a:pPr>
            <a:fld id="{A2063A80-F922-4850-BA77-567061C3DA0B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8AB801-9D8A-43E1-B18A-91F3750AE6A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F9C61B-E829-432C-B359-0E989AD25130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745090" y="6407967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A9974DB-E2B3-46DB-BB04-C8630DEC8E1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2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526206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994" y="5787761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526206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6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994" y="5787761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95300" y="1481336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63E4047-A07C-4887-A834-EE0DB904F57F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745090" y="6407967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9367878" y="6407967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E55172B-CE95-47EB-BB4F-5C8D09370B5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526199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10001" y="578774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95300" y="1481336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63E4047-A07C-4887-A834-EE0DB904F57F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745084" y="6407955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9367878" y="6407955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E55172B-CE95-47EB-BB4F-5C8D09370B5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526197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10003" y="5787745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95300" y="1481335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63E4047-A07C-4887-A834-EE0DB904F57F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745082" y="6407951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9367878" y="6407951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E55172B-CE95-47EB-BB4F-5C8D09370B5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95300" y="1481329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63E4047-A07C-4887-A834-EE0DB904F57F}" type="datetimeFigureOut">
              <a:rPr lang="ru-RU" smtClean="0"/>
              <a:pPr>
                <a:defRPr/>
              </a:pPr>
              <a:t>13.02.2024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745079" y="6407945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9367878" y="6407945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E55172B-CE95-47EB-BB4F-5C8D09370B5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064568" y="404664"/>
            <a:ext cx="7886730" cy="64928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ru-RU" sz="1600" b="1" dirty="0">
                <a:latin typeface="Times New Roman" pitchFamily="18" charset="0"/>
              </a:rPr>
              <a:t>Кафедра информатики и  информационных таможенных технологий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09475" y="6021288"/>
            <a:ext cx="3313112" cy="576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CC99"/>
              </a:gs>
            </a:gsLst>
            <a:lin ang="2700000" scaled="1"/>
          </a:gra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ru-RU" sz="1600" b="1" dirty="0" err="1">
                <a:solidFill>
                  <a:srgbClr val="660033"/>
                </a:solidFill>
                <a:latin typeface="Times New Roman" pitchFamily="18" charset="0"/>
              </a:rPr>
              <a:t>Лужецкая</a:t>
            </a:r>
            <a:r>
              <a:rPr lang="ru-RU" sz="1600" b="1" dirty="0">
                <a:solidFill>
                  <a:srgbClr val="660033"/>
                </a:solidFill>
                <a:latin typeface="Times New Roman" pitchFamily="18" charset="0"/>
              </a:rPr>
              <a:t> Прасковья Алексеевна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42950" y="1052736"/>
            <a:ext cx="8420100" cy="1829761"/>
          </a:xfrm>
        </p:spPr>
        <p:txBody>
          <a:bodyPr/>
          <a:lstStyle/>
          <a:p>
            <a:pPr algn="ctr" eaLnBrk="1" hangingPunct="1"/>
            <a:r>
              <a:rPr lang="ru-RU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«Информатика»</a:t>
            </a:r>
            <a:br>
              <a:rPr lang="ru-RU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5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3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560388" y="3213100"/>
            <a:ext cx="934561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и программные средства реализации информационных процессов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2.1. </a:t>
            </a:r>
            <a:r>
              <a:rPr lang="ru-RU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ЭВМ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0" y="1052513"/>
            <a:ext cx="4808984" cy="5112791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Среди ученых, которые отчетливо понимали важность создания вычислительных машин, была математик леди Ада Августа Лавлейс - дочь английского поэта лорда Байрона. Именно она убедила Бэббиджа использовать в его изобретении двоичную систему счисления вместо десятичной (которой мы пользуемся при обычных расчетах).Она также разработала основные принципы для создания языков программирования, и поэтому один из современных языков программирования называется АДА в честь леди Ады Августы Лавлейс.</a:t>
            </a:r>
          </a:p>
        </p:txBody>
      </p:sp>
      <p:pic>
        <p:nvPicPr>
          <p:cNvPr id="108549" name="Picture 5" descr="Agusta Ada By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16384"/>
            <a:ext cx="2731029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4437112"/>
            <a:ext cx="2208354" cy="237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-1383704" y="241096"/>
            <a:ext cx="7371027" cy="830997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 eaLnBrk="1" latinLnBrk="0" hangingPunct="1">
              <a:buNone/>
              <a:defRPr kumimoji="0" sz="2400" b="1" i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r>
              <a:rPr lang="ru-RU" altLang="ru-RU" dirty="0"/>
              <a:t>Первый программист (1842)</a:t>
            </a: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5621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95672" y="476672"/>
            <a:ext cx="5460339" cy="865188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1919 - </a:t>
            </a:r>
            <a:r>
              <a:rPr lang="ru-RU" altLang="ru-RU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Энигма</a:t>
            </a:r>
            <a:endParaRPr lang="ru-RU" alt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6"/>
          <p:cNvSpPr>
            <a:spLocks noChangeArrowheads="1"/>
          </p:cNvSpPr>
          <p:nvPr/>
        </p:nvSpPr>
        <p:spPr bwMode="auto">
          <a:xfrm>
            <a:off x="2614083" y="4330700"/>
            <a:ext cx="990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24580" name="Picture 7" descr="Enigma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3123" y="159507"/>
            <a:ext cx="3105944" cy="5400675"/>
          </a:xfrm>
          <a:noFill/>
        </p:spPr>
      </p:pic>
      <p:pic>
        <p:nvPicPr>
          <p:cNvPr id="24581" name="Picture 9" descr="Вторая мировая война Шифровальная машина Enig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1418503"/>
            <a:ext cx="293396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-87560" y="1484783"/>
            <a:ext cx="3600401" cy="3107526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pPr marL="425450" indent="-342900" algn="l">
              <a:buFont typeface="Wingdings" panose="05000000000000000000" pitchFamily="2" charset="2"/>
              <a:buChar char="ü"/>
            </a:pPr>
            <a:r>
              <a:rPr lang="uk-UA" altLang="ru-RU" dirty="0" err="1"/>
              <a:t>Энигма</a:t>
            </a:r>
            <a:r>
              <a:rPr lang="uk-UA" altLang="ru-RU" dirty="0"/>
              <a:t> – </a:t>
            </a:r>
            <a:r>
              <a:rPr lang="ru-RU" altLang="ru-RU" dirty="0"/>
              <a:t> разработанная в Германии шифровальная машина, которая использовалась немецкими войсками в период Второй Мировой войны.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5589240"/>
            <a:ext cx="9906000" cy="1200329"/>
          </a:xfrm>
          <a:prstGeom prst="rect">
            <a:avLst/>
          </a:prstGeom>
          <a:solidFill>
            <a:schemeClr val="bg1"/>
          </a:solidFill>
        </p:spPr>
        <p:txBody>
          <a:bodyPr vert="horz" anchor="ctr">
            <a:normAutofit/>
          </a:bodyPr>
          <a:lstStyle>
            <a:defPPr>
              <a:defRPr lang="ru-RU"/>
            </a:defPPr>
            <a:lvl1pPr marL="425450" indent="-34290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>
                <a:solidFill>
                  <a:schemeClr val="accent3">
                    <a:lumMod val="50000"/>
                  </a:schemeClr>
                </a:solidFill>
              </a:rPr>
              <a:t>В 20-30е годы ХХ века в разных странах (Германии, СССР, Англии) было создано много аналоговых вычислительных машин. Но все они были довольно громоздки и могли выполнять только ограниченное число задач.</a:t>
            </a:r>
          </a:p>
        </p:txBody>
      </p:sp>
    </p:spTree>
    <p:extLst>
      <p:ext uri="{BB962C8B-B14F-4D97-AF65-F5344CB8AC3E}">
        <p14:creationId xmlns:p14="http://schemas.microsoft.com/office/powerpoint/2010/main" val="34835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9906" y="23"/>
            <a:ext cx="2961481" cy="620713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1941 – </a:t>
            </a:r>
            <a:r>
              <a:rPr lang="en-US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  <a:endParaRPr lang="ru-RU" alt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1" name="Text Box 9"/>
          <p:cNvSpPr txBox="1">
            <a:spLocks noChangeArrowheads="1"/>
          </p:cNvSpPr>
          <p:nvPr/>
        </p:nvSpPr>
        <p:spPr bwMode="auto">
          <a:xfrm>
            <a:off x="263426" y="4254888"/>
            <a:ext cx="7293637" cy="1477328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Единственная модель уничтожена во время воздушного налета в 1944 г. На снимке машина Z3 из Немецкого музея в Мюнхене, реконструированная в 1960 г.</a:t>
            </a:r>
          </a:p>
          <a:p>
            <a:r>
              <a:rPr lang="ru-RU" altLang="ru-RU" dirty="0"/>
              <a:t>После войны </a:t>
            </a:r>
            <a:r>
              <a:rPr lang="ru-RU" altLang="ru-RU" dirty="0" err="1"/>
              <a:t>Цузе</a:t>
            </a:r>
            <a:r>
              <a:rPr lang="ru-RU" altLang="ru-RU" dirty="0"/>
              <a:t> создал в Германии компьютерную компанию </a:t>
            </a:r>
            <a:r>
              <a:rPr lang="ru-RU" altLang="ru-RU" dirty="0" err="1"/>
              <a:t>Zuse</a:t>
            </a:r>
            <a:r>
              <a:rPr lang="ru-RU" altLang="ru-RU" dirty="0"/>
              <a:t> KG, которая успешно работала многие годы.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27652" name="Text Box 10"/>
          <p:cNvSpPr txBox="1">
            <a:spLocks noChangeArrowheads="1"/>
          </p:cNvSpPr>
          <p:nvPr/>
        </p:nvSpPr>
        <p:spPr bwMode="auto">
          <a:xfrm>
            <a:off x="4719109" y="620725"/>
            <a:ext cx="4872170" cy="2585323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Немецкий ученый Конрад </a:t>
            </a:r>
            <a:r>
              <a:rPr lang="ru-RU" altLang="ru-RU" dirty="0" err="1"/>
              <a:t>Цузе</a:t>
            </a:r>
            <a:r>
              <a:rPr lang="ru-RU" altLang="ru-RU" dirty="0"/>
              <a:t> (1910 – 1995). создал первый автоматический программируемый цифровой компьютер Z3, работающий на основе электрических реле и выполнял 3-4 сложения в секунду.. Всего было использовано 2600 реле. Это машина в основном использовалась для шифровки донесений.</a:t>
            </a:r>
          </a:p>
        </p:txBody>
      </p:sp>
      <p:pic>
        <p:nvPicPr>
          <p:cNvPr id="2765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94" y="179332"/>
            <a:ext cx="439922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 descr="Zuse_compu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507" y="3661639"/>
            <a:ext cx="2015596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1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36"/>
            <a:ext cx="4736976" cy="719137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«Марк-</a:t>
            </a:r>
            <a:r>
              <a:rPr lang="en-US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(1944)</a:t>
            </a:r>
            <a:endParaRPr lang="ru-RU" alt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0837" y="981098"/>
            <a:ext cx="7231725" cy="2640013"/>
          </a:xfrm>
        </p:spPr>
        <p:txBody>
          <a:bodyPr vert="horz">
            <a:norm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–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Говард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Айкен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(1900-1973)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автоматический компьютер в США: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17 м, вес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тонн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75 000 электронных ламп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механических реле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– 3 секунды, деление – 12 секунд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836" name="Picture 4" descr="Aik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72" y="692696"/>
            <a:ext cx="2336807" cy="244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5" descr="Mark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11" y="3573016"/>
            <a:ext cx="8425260" cy="223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2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202" y="116632"/>
            <a:ext cx="5313028" cy="765175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«ЭНИАК»</a:t>
            </a:r>
            <a:r>
              <a:rPr lang="en-US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(194</a:t>
            </a: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64704"/>
            <a:ext cx="5961112" cy="2908300"/>
          </a:xfrm>
        </p:spPr>
        <p:txBody>
          <a:bodyPr vert="horz">
            <a:normAutofit lnSpcReduction="10000"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– Джон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Моучли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Джон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Преспер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Эккерт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компьютер общего назначения на электронных лампах:</a:t>
            </a:r>
          </a:p>
          <a:p>
            <a:pPr lvl="1" fontAlgn="base">
              <a:spcAft>
                <a:spcPct val="0"/>
              </a:spcAft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26 м, вес 27тонн</a:t>
            </a:r>
          </a:p>
          <a:p>
            <a:pPr lvl="1" fontAlgn="base">
              <a:spcAft>
                <a:spcPct val="0"/>
              </a:spcAft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–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1/5000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сек, деление – 1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/300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сек</a:t>
            </a:r>
          </a:p>
          <a:p>
            <a:pPr lvl="1" fontAlgn="base">
              <a:spcAft>
                <a:spcPct val="0"/>
              </a:spcAft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десятичная система счисления</a:t>
            </a:r>
          </a:p>
          <a:p>
            <a:pPr lvl="1" fontAlgn="base">
              <a:spcAft>
                <a:spcPct val="0"/>
              </a:spcAft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10-разрядные числа</a:t>
            </a:r>
          </a:p>
          <a:p>
            <a:pPr lvl="1" fontAlgn="base">
              <a:spcAft>
                <a:spcPct val="0"/>
              </a:spcAft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– сложность ввода 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16662" y="836712"/>
            <a:ext cx="3594056" cy="2160515"/>
            <a:chOff x="4195" y="935"/>
            <a:chExt cx="1421" cy="817"/>
          </a:xfrm>
        </p:grpSpPr>
        <p:pic>
          <p:nvPicPr>
            <p:cNvPr id="31751" name="Picture 5" descr="Mauchl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935"/>
              <a:ext cx="75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6" descr="Ecke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" y="935"/>
              <a:ext cx="649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5959" name="Picture 7" descr="ENIAC - Electronic Numerical Integrator and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735664"/>
            <a:ext cx="4103423" cy="307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0" name="Picture 8" descr="ENIAC (rear 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3733597"/>
            <a:ext cx="5378087" cy="311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-1714632" y="116632"/>
            <a:ext cx="7448417" cy="503237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С.А. Лебедева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58" y="4417144"/>
            <a:ext cx="3743987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14993"/>
            <a:ext cx="3591782" cy="397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4" name="Text Box 8"/>
          <p:cNvSpPr txBox="1">
            <a:spLocks noChangeArrowheads="1"/>
          </p:cNvSpPr>
          <p:nvPr/>
        </p:nvSpPr>
        <p:spPr bwMode="auto">
          <a:xfrm>
            <a:off x="2335914" y="4643173"/>
            <a:ext cx="3656844" cy="182357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1950. МЭСМ – малая электронно-счетная машина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6 000 электронных ламп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3 000 операций в секунду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двоичная система</a:t>
            </a:r>
          </a:p>
        </p:txBody>
      </p:sp>
      <p:pic>
        <p:nvPicPr>
          <p:cNvPr id="12698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1" y="1916831"/>
            <a:ext cx="3198813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128464" y="715083"/>
            <a:ext cx="4392488" cy="1754326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Здание в </a:t>
            </a:r>
            <a:r>
              <a:rPr lang="ru-RU" altLang="ru-RU" dirty="0" err="1"/>
              <a:t>Феофании</a:t>
            </a:r>
            <a:r>
              <a:rPr lang="ru-RU" altLang="ru-RU" dirty="0"/>
              <a:t> (сейчас это один из районов г. Киева), в  котором размещалась лаборатория С.А. Лебедева </a:t>
            </a:r>
          </a:p>
        </p:txBody>
      </p:sp>
    </p:spTree>
    <p:extLst>
      <p:ext uri="{BB962C8B-B14F-4D97-AF65-F5344CB8AC3E}">
        <p14:creationId xmlns:p14="http://schemas.microsoft.com/office/powerpoint/2010/main" val="237811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4" grpId="0"/>
      <p:bldP spid="1269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16632"/>
            <a:ext cx="7345205" cy="468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32" name="Rectangle 12"/>
          <p:cNvSpPr>
            <a:spLocks noChangeArrowheads="1"/>
          </p:cNvSpPr>
          <p:nvPr/>
        </p:nvSpPr>
        <p:spPr bwMode="auto">
          <a:xfrm>
            <a:off x="0" y="4797446"/>
            <a:ext cx="9985110" cy="22320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82550" indent="280988" algn="just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1952. БЭСМ – большая электронно-счетная машина (С.А. Лебедев, г. Москва)</a:t>
            </a:r>
          </a:p>
          <a:p>
            <a:pPr marL="621792" lvl="1" indent="-2286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ru-RU" alt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5 000 электронных ламп</a:t>
            </a:r>
          </a:p>
          <a:p>
            <a:pPr marL="621792" lvl="1" indent="-2286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ru-RU" alt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10 000 операций в секунду</a:t>
            </a:r>
          </a:p>
        </p:txBody>
      </p:sp>
    </p:spTree>
    <p:extLst>
      <p:ext uri="{BB962C8B-B14F-4D97-AF65-F5344CB8AC3E}">
        <p14:creationId xmlns:p14="http://schemas.microsoft.com/office/powerpoint/2010/main" val="182732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8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8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584729" y="0"/>
            <a:ext cx="8420100" cy="1143000"/>
          </a:xfrm>
        </p:spPr>
        <p:txBody>
          <a:bodyPr vert="horz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Поколения ЭВМ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88" y="980728"/>
            <a:ext cx="6564445" cy="4905375"/>
          </a:xfrm>
        </p:spPr>
        <p:txBody>
          <a:bodyPr vert="horz">
            <a:norm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поколение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1945 - 1955)</a:t>
            </a:r>
            <a:endParaRPr lang="en-US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электронно-вакуумные лампы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поколение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5 - 19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</a:p>
          <a:p>
            <a:pPr lvl="1"/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транзисторы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поколение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5 - 19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интегральные микросхемы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поколение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1980 - 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и сверхбольшие интегральные схемы (БИС и СБИС)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390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380545" y="1397000"/>
          <a:ext cx="7429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5714" imgH="1828571" progId="Paint.Picture">
                  <p:embed/>
                </p:oleObj>
              </mc:Choice>
              <mc:Fallback>
                <p:oleObj name="Bitmap Image" r:id="rId2" imgW="685714" imgH="18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545" y="1397000"/>
                        <a:ext cx="74295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17" y="2540000"/>
            <a:ext cx="887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391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422621" y="4087836"/>
          <a:ext cx="152029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6107" imgH="905001" progId="Paint.Picture">
                  <p:embed/>
                </p:oleObj>
              </mc:Choice>
              <mc:Fallback>
                <p:oleObj name="Bitmap Image" r:id="rId5" imgW="1486107" imgH="90500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2621" y="4087836"/>
                        <a:ext cx="1520296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0080"/>
              </a:clrFrom>
              <a:clrTo>
                <a:srgbClr val="FF0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05" y="5132411"/>
            <a:ext cx="158736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6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title"/>
          </p:nvPr>
        </p:nvSpPr>
        <p:spPr>
          <a:xfrm>
            <a:off x="704528" y="188640"/>
            <a:ext cx="4160910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Первое поколение ЭВМ</a:t>
            </a:r>
            <a:b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(1945-1955)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" y="1557338"/>
            <a:ext cx="6007233" cy="4114800"/>
          </a:xfrm>
        </p:spPr>
        <p:txBody>
          <a:bodyPr vert="horz">
            <a:norm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электронных лампах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быстродействие 10-20 тысяч операций в секунду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 машина имеет свой язык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операционных систем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 и вывод: перфоленты, </a:t>
            </a:r>
            <a:b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перфокарты, магнитные ленты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огромные размеры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несколько млн.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4933" name="Picture 5" descr="LAMP.JPG (9694 byt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694" y="2276498"/>
            <a:ext cx="3312319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87" y="4581548"/>
            <a:ext cx="335531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5" y="404813"/>
            <a:ext cx="2476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4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4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4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4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4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4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6865408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Второе поколение ЭВМ</a:t>
            </a:r>
            <a:b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(1955-1965)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" y="1557345"/>
            <a:ext cx="7137134" cy="4852987"/>
          </a:xfrm>
        </p:spPr>
        <p:txBody>
          <a:bodyPr vert="horz">
            <a:norm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полупроводниковых элементах – транзисторах 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быстродействие 10-200 тыс. операций в секунду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операционные системы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языки программирования: Фортран (1957), Алгол (1959)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хранения информации: магнитные барабаны, магнитные диски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80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990" y="2276475"/>
            <a:ext cx="887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5" y="476273"/>
            <a:ext cx="2579688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44" y="4724400"/>
            <a:ext cx="250745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8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8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8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244" y="260648"/>
            <a:ext cx="8856985" cy="692150"/>
          </a:xfrm>
        </p:spPr>
        <p:txBody>
          <a:bodyPr/>
          <a:lstStyle/>
          <a:p>
            <a:pPr eaLnBrk="1" hangingPunct="1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лекции</a:t>
            </a:r>
          </a:p>
        </p:txBody>
      </p:sp>
      <p:sp>
        <p:nvSpPr>
          <p:cNvPr id="14339" name="Text Box 38"/>
          <p:cNvSpPr txBox="1">
            <a:spLocks noChangeArrowheads="1"/>
          </p:cNvSpPr>
          <p:nvPr/>
        </p:nvSpPr>
        <p:spPr bwMode="auto">
          <a:xfrm>
            <a:off x="523879" y="1257210"/>
            <a:ext cx="876935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Tx/>
              <a:buAutoNum type="arabicPeriod"/>
            </a:pPr>
            <a:endParaRPr lang="ru-RU" sz="2400" b="1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Познакомить коротко с историей развития ЭВМ, с основными видами архитектуры ПК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37" y="188913"/>
            <a:ext cx="5838783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Второе поколение ЭВМ</a:t>
            </a:r>
            <a:b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(1955-1965)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1740" y="1484312"/>
            <a:ext cx="4681268" cy="4897015"/>
          </a:xfrm>
        </p:spPr>
        <p:txBody>
          <a:bodyPr vert="horz">
            <a:norm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1953-1955. IBM 604, IBM 608, IBM 702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5-1966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БЭСМ-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lvl="1"/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60 000 транзисторов</a:t>
            </a:r>
          </a:p>
          <a:p>
            <a:pPr lvl="1"/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200 000 диодов</a:t>
            </a:r>
          </a:p>
          <a:p>
            <a:pPr lvl="1"/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млн. операций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секунду</a:t>
            </a:r>
          </a:p>
          <a:p>
            <a:pPr lvl="1"/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– магнитная 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лента, магнитный 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барабан</a:t>
            </a:r>
          </a:p>
          <a:p>
            <a:pPr lvl="1"/>
            <a:endParaRPr lang="ru-RU" altLang="ru-RU" dirty="0"/>
          </a:p>
          <a:p>
            <a:pPr lvl="1"/>
            <a:endParaRPr lang="ru-RU" altLang="ru-RU" dirty="0"/>
          </a:p>
          <a:p>
            <a:pPr lvl="1"/>
            <a:endParaRPr lang="ru-RU" altLang="ru-RU" dirty="0"/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51" y="1556792"/>
            <a:ext cx="4758664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9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393160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Третье поколение ЭВМ</a:t>
            </a:r>
            <a:b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(1965-1980)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72480" y="980728"/>
            <a:ext cx="7272808" cy="5016523"/>
          </a:xfrm>
        </p:spPr>
        <p:txBody>
          <a:bodyPr vert="horz">
            <a:norm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интегральных микросхемах </a:t>
            </a:r>
            <a:b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быстродействие до 1 млн. операций в секунду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оперативная памяти – сотни тысяч байт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операционные системы 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памятью, устройствами, временем процессора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языки программирования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Бэйсик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(1965), Паскаль (1970, Н. Вирт), Си (1972, Д.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Ритчи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 программ</a:t>
            </a:r>
          </a:p>
        </p:txBody>
      </p:sp>
      <p:graphicFrame>
        <p:nvGraphicFramePr>
          <p:cNvPr id="130053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7137141" y="1341439"/>
          <a:ext cx="210674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6107" imgH="905001" progId="Paint.Picture">
                  <p:embed/>
                </p:oleObj>
              </mc:Choice>
              <mc:Fallback>
                <p:oleObj name="Bitmap Image" r:id="rId2" imgW="1486107" imgH="90500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7141" y="1341439"/>
                        <a:ext cx="2106745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4" y="2852936"/>
            <a:ext cx="20637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81" y="5448437"/>
            <a:ext cx="1558131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4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0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0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0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0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>
          <a:xfrm>
            <a:off x="200472" y="260648"/>
            <a:ext cx="6342839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Четвертое поколение ЭВМ</a:t>
            </a:r>
            <a:b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(1970-…)	</a:t>
            </a:r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71733" y="1341438"/>
            <a:ext cx="9216364" cy="4533900"/>
          </a:xfrm>
        </p:spPr>
        <p:txBody>
          <a:bodyPr vert="horz">
            <a:norm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на больших и сверхбольших</a:t>
            </a:r>
            <a:b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интегральных схемах (БИС, СБИС)  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персональные компьютеры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 пользователей-непрофессионалов, необходимость «дружественного» интерфейса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быстродействие более 1 млрд. операций в секунду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оперативная памяти – до нескольких гигабайт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многопроцессорные системы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сети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мультимедиа (графика, анимация, звук)</a:t>
            </a:r>
          </a:p>
        </p:txBody>
      </p:sp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0080"/>
              </a:clrFrom>
              <a:clrTo>
                <a:srgbClr val="FF0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74" y="620688"/>
            <a:ext cx="1587368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3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4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4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4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4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4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4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4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4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63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167105"/>
              </p:ext>
            </p:extLst>
          </p:nvPr>
        </p:nvGraphicFramePr>
        <p:xfrm>
          <a:off x="507344" y="548680"/>
          <a:ext cx="8970432" cy="5387908"/>
        </p:xfrm>
        <a:graphic>
          <a:graphicData uri="http://schemas.openxmlformats.org/drawingml/2006/table">
            <a:tbl>
              <a:tblPr/>
              <a:tblGrid>
                <a:gridCol w="1793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3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Характе-ристика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9060" marR="99060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поколение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 поколение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поколение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 поколение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Годы приме-нения</a:t>
                      </a:r>
                    </a:p>
                  </a:txBody>
                  <a:tcPr marL="99060" marR="99060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1946-1960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1960-1964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1964-1970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1970-…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7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Основной элемент</a:t>
                      </a:r>
                    </a:p>
                  </a:txBody>
                  <a:tcPr marL="99060" marR="99060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Электрон-ная лампа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Транзи-стор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Интеграль-ная</a:t>
                      </a: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схема </a:t>
                      </a: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(ИС)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Большая ИС (БИС) 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Быстро-действие</a:t>
                      </a:r>
                    </a:p>
                  </a:txBody>
                  <a:tcPr marL="99060" marR="99060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1000 оп/сек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100000 оп/сек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10000000 оп/сек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0" lang="ru-RU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оп/сек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Носитель информа-ции</a:t>
                      </a:r>
                    </a:p>
                  </a:txBody>
                  <a:tcPr marL="99060" marR="99060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Перфо-карты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Магнит-ные ленты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Магнит-ные диски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ГМД,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CD, DVD,</a:t>
                      </a: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флеш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664" name="Text Box 56"/>
          <p:cNvSpPr txBox="1">
            <a:spLocks noChangeArrowheads="1"/>
          </p:cNvSpPr>
          <p:nvPr/>
        </p:nvSpPr>
        <p:spPr bwMode="auto">
          <a:xfrm>
            <a:off x="271740" y="15007"/>
            <a:ext cx="9434777" cy="461665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 eaLnBrk="1" latinLnBrk="0" hangingPunct="1">
              <a:buNone/>
              <a:defRPr kumimoji="0" sz="2400" b="1" i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r>
              <a:rPr lang="ru-RU" dirty="0"/>
              <a:t>Характеристика различных поколений ЭВМ</a:t>
            </a:r>
          </a:p>
        </p:txBody>
      </p:sp>
    </p:spTree>
    <p:extLst>
      <p:ext uri="{BB962C8B-B14F-4D97-AF65-F5344CB8AC3E}">
        <p14:creationId xmlns:p14="http://schemas.microsoft.com/office/powerpoint/2010/main" val="1181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-231576" y="0"/>
            <a:ext cx="4447384" cy="1143000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Суперкомпьютеры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5484" y="992410"/>
            <a:ext cx="6256602" cy="5748957"/>
          </a:xfrm>
        </p:spPr>
        <p:txBody>
          <a:bodyPr vert="horz">
            <a:no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1972.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ILLIAC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(США)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млн. операций в секунду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многопроцессорная система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1976.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Cray-1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США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 млн. операций в секунду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8 Мб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векторные вычисления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1980. «Эльбрус-1» (СССР)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млн. операций в секунду</a:t>
            </a:r>
            <a:endParaRPr lang="en-US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64 Мб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1985. «Эльбрус-2» (СССР)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процессоров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 млн. операций в секунду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144 Мб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водяное охлаждение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19" y="2235948"/>
            <a:ext cx="4548850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17" y="188640"/>
            <a:ext cx="451445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17" y="4556148"/>
            <a:ext cx="231484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5" name="Picture 7" descr="Эльбрус -компьютер Вооруженных сил Р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4138636"/>
            <a:ext cx="2115344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3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5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5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5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5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5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5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719108" cy="1143000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Суперкомпьютеры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720"/>
            <a:ext cx="6189531" cy="4351338"/>
          </a:xfrm>
        </p:spPr>
        <p:txBody>
          <a:bodyPr vert="horz">
            <a:no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1985.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Cray-2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млрд. операций в секунду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1989.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Cray-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3»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млрд. операций в секунду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GRAPE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-4»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Япония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1692 процессора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1,08 трлн. операций в секунду</a:t>
            </a:r>
          </a:p>
          <a:p>
            <a:pPr lvl="1"/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2002. «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Simulator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(NEC)</a:t>
            </a:r>
          </a:p>
          <a:p>
            <a:pPr lvl="1"/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5120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процессоров</a:t>
            </a:r>
            <a:endParaRPr lang="en-US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трлн. операций в секунду</a:t>
            </a:r>
          </a:p>
          <a:p>
            <a:pPr lvl="1"/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2005. «</a:t>
            </a:r>
            <a:r>
              <a:rPr lang="en-US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BlueGene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(IBM)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131 072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процессора</a:t>
            </a:r>
          </a:p>
          <a:p>
            <a:pPr lvl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280 трлн. операций в секунду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116632"/>
            <a:ext cx="41361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1988840"/>
            <a:ext cx="41481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51" y="4365104"/>
            <a:ext cx="4261644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6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6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6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6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6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88640"/>
            <a:ext cx="4664968" cy="1143000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микрокомпьютер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7272" y="1431925"/>
            <a:ext cx="5336513" cy="4533900"/>
          </a:xfrm>
        </p:spPr>
        <p:txBody>
          <a:bodyPr vert="horz">
            <a:noAutofit/>
          </a:bodyPr>
          <a:lstStyle/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1974. Микрокомпьютер </a:t>
            </a:r>
            <a:b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«Альтаир-8800» </a:t>
            </a:r>
            <a:b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(Э. Робертс)</a:t>
            </a: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1975. Б. Гейтс и П. Аллен </a:t>
            </a:r>
            <a:b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написали транслятор языка </a:t>
            </a:r>
            <a:b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Бейсик для «Альтаира»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188640"/>
            <a:ext cx="506836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59" y="3284984"/>
            <a:ext cx="3357186" cy="323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1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116632"/>
            <a:ext cx="8915400" cy="1143000"/>
          </a:xfrm>
        </p:spPr>
        <p:txBody>
          <a:bodyPr vert="horz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Понятие и основные виды архитектуры ПК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052736"/>
            <a:ext cx="8915400" cy="4876800"/>
          </a:xfrm>
        </p:spPr>
        <p:txBody>
          <a:bodyPr vert="horz">
            <a:noAutofit/>
          </a:bodyPr>
          <a:lstStyle/>
          <a:p>
            <a:pPr marL="82550" indent="0" algn="just" fontAlgn="base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общие принципы построения ЭВМ, которые относятся к архитектуре: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памяти ЭВМ;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доступа к памяти и внешним устройствам;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изменения конфигурации компьютера;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команд;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форматы данных;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интерфейса.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" indent="0" algn="just" fontAlgn="base">
              <a:lnSpc>
                <a:spcPct val="90000"/>
              </a:lnSpc>
              <a:spcBef>
                <a:spcPct val="0"/>
              </a:spcBef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" indent="0" algn="just" fontAlgn="base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компьютера - это наиболее общие принципы построения ЭВМ, реализующие программное управление работой и взаимодействием основных ее функциональных узлов.</a:t>
            </a:r>
          </a:p>
        </p:txBody>
      </p:sp>
    </p:spTree>
    <p:extLst>
      <p:ext uri="{BB962C8B-B14F-4D97-AF65-F5344CB8AC3E}">
        <p14:creationId xmlns:p14="http://schemas.microsoft.com/office/powerpoint/2010/main" val="39311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67" y="0"/>
            <a:ext cx="6720833" cy="1143000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и основные виды архитектуры ЭВМ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504" y="1052736"/>
            <a:ext cx="5530850" cy="4876800"/>
          </a:xfrm>
        </p:spPr>
        <p:txBody>
          <a:bodyPr vert="horz">
            <a:no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1946 г. </a:t>
            </a:r>
          </a:p>
          <a:p>
            <a:pPr marL="82550" indent="0" algn="just" fontAlgn="base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«Предварительное рассмотрение логической конструкции электронно-вычислительного устройства»: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обосновывается использование двоичной системы для представления чисел.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«хранимой программы».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Фон-Неймана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подразумевает физическое отделение процессорного модуля от устройств хранения программ и данных.</a:t>
            </a:r>
          </a:p>
        </p:txBody>
      </p:sp>
      <p:pic>
        <p:nvPicPr>
          <p:cNvPr id="15364" name="Picture 7" descr="Файл:JohnvonNeumann-LosAlamo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9290" y="1196752"/>
            <a:ext cx="335875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6521450" y="4848731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Джон Фон-Нейман</a:t>
            </a:r>
          </a:p>
        </p:txBody>
      </p:sp>
    </p:spTree>
    <p:extLst>
      <p:ext uri="{BB962C8B-B14F-4D97-AF65-F5344CB8AC3E}">
        <p14:creationId xmlns:p14="http://schemas.microsoft.com/office/powerpoint/2010/main" val="416920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6723"/>
            <a:ext cx="6599513" cy="719419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и основные виды архитектуры ЭВМ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480" y="764704"/>
            <a:ext cx="9163050" cy="5029200"/>
          </a:xfrm>
        </p:spPr>
        <p:txBody>
          <a:bodyPr vert="horz">
            <a:no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Фон-Неймана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использования двоичной системы счисления для представления данных и команд.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однородности памяти.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программы (команды), так и данные хранятся в одной и той же памяти (и кодируются в одной и той же системе счисления — чаще всего двоичной). Над командами можно выполнять такие же действия, как и над данными.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адресности памяти.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Структурно основная память состоит из пронумерованных ячеек; процессору в произвольный момент времени доступна любая ячейка.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программного управления.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состоит из набора команд, которые выполняются процессором друг за другом в определенной последовательности.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последовательного программного управления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команды располагаются в памяти и выполняются последовательно, одна после завершения другой.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Компьютеры, построенные на этих принципах, относят к типу фоннеймановских.</a:t>
            </a:r>
          </a:p>
        </p:txBody>
      </p:sp>
    </p:spTree>
    <p:extLst>
      <p:ext uri="{BB962C8B-B14F-4D97-AF65-F5344CB8AC3E}">
        <p14:creationId xmlns:p14="http://schemas.microsoft.com/office/powerpoint/2010/main" val="23242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2520" y="260648"/>
            <a:ext cx="7966075" cy="620712"/>
          </a:xfrm>
        </p:spPr>
        <p:txBody>
          <a:bodyPr vert="horz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лекции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532" y="1412776"/>
            <a:ext cx="9001000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ru-RU"/>
            </a:defPPr>
            <a:lvl1pPr marL="228600" indent="-228600">
              <a:buFontTx/>
              <a:buAutoNum type="arabicPeriod"/>
              <a:defRPr sz="2400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 История развития ЭВМ. </a:t>
            </a:r>
          </a:p>
          <a:p>
            <a:r>
              <a:rPr lang="ru-RU" dirty="0"/>
              <a:t> Поколения ЭВМ.</a:t>
            </a:r>
          </a:p>
          <a:p>
            <a:r>
              <a:rPr lang="ru-RU" dirty="0"/>
              <a:t> Понятие и основные виды архитектуры персонального компьютера.</a:t>
            </a:r>
          </a:p>
          <a:p>
            <a:r>
              <a:rPr lang="ru-RU" dirty="0"/>
              <a:t> Магистрально-модульный принцип.</a:t>
            </a:r>
          </a:p>
          <a:p>
            <a:r>
              <a:rPr lang="ru-RU" dirty="0"/>
              <a:t> Принцип открытой архитектуры. </a:t>
            </a:r>
          </a:p>
          <a:p>
            <a:r>
              <a:rPr lang="ru-RU" dirty="0"/>
              <a:t> Компьютер как аппаратно-программный комплекс для переработки информации.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562074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Фон-Неймана</a:t>
            </a:r>
          </a:p>
        </p:txBody>
      </p:sp>
      <p:pic>
        <p:nvPicPr>
          <p:cNvPr id="1741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1124744"/>
            <a:ext cx="94107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9"/>
          <p:cNvSpPr>
            <a:spLocks noChangeArrowheads="1"/>
          </p:cNvSpPr>
          <p:nvPr/>
        </p:nvSpPr>
        <p:spPr bwMode="auto">
          <a:xfrm>
            <a:off x="4016896" y="2694310"/>
            <a:ext cx="1651000" cy="3746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8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06507" y="1340768"/>
            <a:ext cx="9049005" cy="5256584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«звезда»</a:t>
            </a:r>
          </a:p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процессор (ЦУ) соединен непосредственно с ВУ и управляет их работой (ранние модели машин). Этот тип также именуется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л а с </a:t>
            </a:r>
            <a:r>
              <a:rPr 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ч е с к а я   а р х и т е к т у р а (фон Неймана)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84809" y="260648"/>
            <a:ext cx="8915400" cy="792088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архитектуры ЭВМ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9" y="3680048"/>
            <a:ext cx="80899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1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28498" y="1340768"/>
            <a:ext cx="8970997" cy="525658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Иерархическая архитектура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ЦУ соединено с периферийными процессорами (вспомогательными процессорами, каналами, канальными процессорами), управляющими в свою очередь контроллерами, к которым подключены группы ВУ.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/>
          <a:stretch/>
        </p:blipFill>
        <p:spPr bwMode="auto">
          <a:xfrm>
            <a:off x="272480" y="3589879"/>
            <a:ext cx="9380308" cy="30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584809" y="260648"/>
            <a:ext cx="8915400" cy="792088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архитектуры ЭВМ</a:t>
            </a:r>
          </a:p>
        </p:txBody>
      </p:sp>
    </p:spTree>
    <p:extLst>
      <p:ext uri="{BB962C8B-B14F-4D97-AF65-F5344CB8AC3E}">
        <p14:creationId xmlns:p14="http://schemas.microsoft.com/office/powerpoint/2010/main" val="1210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28498" y="1340768"/>
            <a:ext cx="8970997" cy="525658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Магистральная структура </a:t>
            </a:r>
          </a:p>
          <a:p>
            <a:pPr marL="0" indent="0" algn="just">
              <a:buNone/>
            </a:pPr>
            <a:endParaRPr lang="ru-RU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(процессоры) и блоки памяти (ОП) взаимодействуют между собой и с ВУ (контроллерами ВУ) через внутренний канал, общий для всех устройств (машины DEC, IBM PC-совместимые ПЭВМ).</a:t>
            </a:r>
          </a:p>
          <a:p>
            <a:pPr marL="0" indent="0" algn="just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Физически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магистраль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</a:t>
            </a:r>
            <a:r>
              <a:rPr 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многопроводную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линию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гнездами для подключения электронных схем.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584809" y="260648"/>
            <a:ext cx="8915400" cy="792088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архитектуры ЭВМ</a:t>
            </a:r>
          </a:p>
        </p:txBody>
      </p:sp>
    </p:spTree>
    <p:extLst>
      <p:ext uri="{BB962C8B-B14F-4D97-AF65-F5344CB8AC3E}">
        <p14:creationId xmlns:p14="http://schemas.microsoft.com/office/powerpoint/2010/main" val="35305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28498" y="1340768"/>
            <a:ext cx="8970997" cy="525658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Магистральная структура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2276872"/>
            <a:ext cx="9208812" cy="29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584809" y="260648"/>
            <a:ext cx="8915400" cy="792088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eaLnBrk="1" latinLnBrk="0" hangingPunct="1">
              <a:buNone/>
              <a:defRPr kumimoji="0" sz="3600" b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r>
              <a:rPr lang="ru-RU" dirty="0"/>
              <a:t>4. Магистрально-модульный принцип</a:t>
            </a:r>
          </a:p>
        </p:txBody>
      </p:sp>
    </p:spTree>
    <p:extLst>
      <p:ext uri="{BB962C8B-B14F-4D97-AF65-F5344CB8AC3E}">
        <p14:creationId xmlns:p14="http://schemas.microsoft.com/office/powerpoint/2010/main" val="2695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562074"/>
          </a:xfr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Системная шина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504" y="991269"/>
            <a:ext cx="8915400" cy="4525963"/>
          </a:xfrm>
        </p:spPr>
        <p:txBody>
          <a:bodyPr/>
          <a:lstStyle/>
          <a:p>
            <a:pPr marL="6350" indent="22225" eaLnBrk="1" hangingPunct="1">
              <a:buFont typeface="Wingdings" pitchFamily="2" charset="2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350" indent="22225" algn="just" eaLnBrk="1" hangingPunct="1">
              <a:buFont typeface="Wingdings" pitchFamily="2" charset="2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главная магистраль, по которой происходит обмен информацией между  процессором и памятью и их связь с периферийными устройствами.</a:t>
            </a:r>
          </a:p>
          <a:p>
            <a:pPr marL="6350" indent="22225" algn="just" eaLnBrk="1" hangingPunct="1">
              <a:buFont typeface="Wingdings" pitchFamily="2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indent="22225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пользовательские характеристики: </a:t>
            </a:r>
          </a:p>
          <a:p>
            <a:pPr marL="463550" indent="-457200">
              <a:buFont typeface="Wingdings" panose="05000000000000000000" pitchFamily="2" charset="2"/>
              <a:buChar char="ü"/>
              <a:tabLst>
                <a:tab pos="365125" algn="l"/>
              </a:tabLs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Разрядность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бит информации, параллельно «проходящих» через неё;</a:t>
            </a:r>
          </a:p>
          <a:p>
            <a:pPr marL="463550" indent="-457200">
              <a:buFont typeface="Wingdings" panose="05000000000000000000" pitchFamily="2" charset="2"/>
              <a:buChar char="ü"/>
              <a:tabLst>
                <a:tab pos="365125" algn="l"/>
              </a:tabLs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Пропускная способность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бит информации, передаваемых по шине за секунду.</a:t>
            </a:r>
          </a:p>
          <a:p>
            <a:pPr marL="6350" indent="22225" algn="just" eaLnBrk="1" hangingPunct="1">
              <a:buFont typeface="Wingdings" pitchFamily="2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indent="22225" eaLnBrk="1" hangingPunct="1">
              <a:buFont typeface="Wingdings" pitchFamily="2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53752"/>
            <a:ext cx="8915400" cy="1143000"/>
          </a:xfr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Принцип открытой архитектуры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57" y="2509465"/>
            <a:ext cx="8930879" cy="487997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100000"/>
              </a:spcBef>
              <a:buFont typeface="Wingdings" panose="05000000000000000000" pitchFamily="2" charset="2"/>
              <a:buChar char="ü"/>
            </a:pP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 собирается из отдельных частей как конструктор.</a:t>
            </a:r>
          </a:p>
          <a:p>
            <a:pPr eaLnBrk="1" hangingPunct="1">
              <a:lnSpc>
                <a:spcPct val="90000"/>
              </a:lnSpc>
              <a:spcBef>
                <a:spcPct val="100000"/>
              </a:spcBef>
              <a:buFont typeface="Wingdings" panose="05000000000000000000" pitchFamily="2" charset="2"/>
              <a:buChar char="ü"/>
            </a:pP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соединения этих частей и обмена информацией доступны всем желающим.</a:t>
            </a:r>
          </a:p>
          <a:p>
            <a:pPr eaLnBrk="1" hangingPunct="1">
              <a:lnSpc>
                <a:spcPct val="90000"/>
              </a:lnSpc>
              <a:spcBef>
                <a:spcPct val="100000"/>
              </a:spcBef>
              <a:buFont typeface="Wingdings" panose="05000000000000000000" pitchFamily="2" charset="2"/>
              <a:buChar char="ü"/>
            </a:pP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 различных производителей дополнительных устройств. </a:t>
            </a:r>
          </a:p>
          <a:p>
            <a:pPr eaLnBrk="1" hangingPunct="1">
              <a:lnSpc>
                <a:spcPct val="90000"/>
              </a:lnSpc>
              <a:spcBef>
                <a:spcPct val="100000"/>
              </a:spcBef>
              <a:buFont typeface="Wingdings" panose="05000000000000000000" pitchFamily="2" charset="2"/>
              <a:buChar char="ü"/>
            </a:pP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пользователь может собрать компьютер, соответствующий его личным требованиям.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ru-RU" alt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ru-RU" alt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16496" y="1628800"/>
            <a:ext cx="8915400" cy="1581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63550" indent="-457200" fontAlgn="auto">
              <a:buFont typeface="Wingdings" panose="05000000000000000000" pitchFamily="2" charset="2"/>
              <a:buChar char="ü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Расширяется и совершенствуется набор внешних устройств </a:t>
            </a:r>
          </a:p>
          <a:p>
            <a:pPr marL="463550" indent="-457200" fontAlgn="auto">
              <a:buFont typeface="Wingdings" panose="05000000000000000000" pitchFamily="2" charset="2"/>
              <a:buChar char="ü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 необходимость модернизировать компьютеры 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59568" y="956597"/>
            <a:ext cx="8915400" cy="70609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fontAlgn="base">
              <a:spcAft>
                <a:spcPct val="0"/>
              </a:spcAft>
            </a:pP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тенденции развития архитектуры ЭВМ</a:t>
            </a:r>
          </a:p>
        </p:txBody>
      </p:sp>
    </p:spTree>
    <p:extLst>
      <p:ext uri="{BB962C8B-B14F-4D97-AF65-F5344CB8AC3E}">
        <p14:creationId xmlns:p14="http://schemas.microsoft.com/office/powerpoint/2010/main" val="206189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00472" y="332656"/>
            <a:ext cx="9577064" cy="6172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  <a:defRPr/>
            </a:pPr>
            <a:r>
              <a:rPr lang="ru-RU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</a:t>
            </a: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определенные правила, которых придерживаются производители для обеспечения совместимости своих продуктов с продуктами других производителей.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800" b="1" i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области компьютерных технологий стандарты определяют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физические и функциональные характеристики:</a:t>
            </a: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 ПК;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сетевого и коммуникационного оборудования;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операционных систем;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обеспечения.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Компьютер как аппаратно-программный комплекс для переработки информации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3920" y="1844824"/>
            <a:ext cx="3828256" cy="4713287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Материнская плата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ОЗУ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Дисковод </a:t>
            </a:r>
            <a:r>
              <a:rPr lang="en-US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CD, DVD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Винчестер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Клавиатура</a:t>
            </a:r>
          </a:p>
          <a:p>
            <a:pPr marL="457200" indent="-457200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Мышь</a:t>
            </a:r>
          </a:p>
          <a:p>
            <a:pPr marL="442913" indent="-44291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endParaRPr lang="ru-RU" alt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ds02.infourok.ru/uploads/ex/016d/0004e36c-b2e2e270/2/img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/>
          <a:stretch/>
        </p:blipFill>
        <p:spPr bwMode="auto">
          <a:xfrm>
            <a:off x="-1" y="1772816"/>
            <a:ext cx="6168871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504" y="332656"/>
            <a:ext cx="8201025" cy="577850"/>
          </a:xfr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источников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992188" y="1494076"/>
            <a:ext cx="8353425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Гаврилов, М. В. Информатика и информационные технологии: учебник / М.В. Гаврилов, В.А. Климов. — 4-е изд., </a:t>
            </a:r>
            <a:r>
              <a:rPr lang="ru-RU" sz="24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перераб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 доп. — М.: </a:t>
            </a:r>
            <a:r>
              <a:rPr lang="ru-RU" sz="24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Юрайт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2017. — 383 с.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Зинюк О.В. Информатика: учеб. пособие / О.В. Зинюк, </a:t>
            </a:r>
            <a:r>
              <a:rPr lang="ru-RU" sz="24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И.И.Никитченко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; РТА. - М. : Изд-во РТА, 2013. - 176 с.</a:t>
            </a:r>
          </a:p>
          <a:p>
            <a:pPr marL="228600" indent="-228600">
              <a:buFontTx/>
              <a:buAutoNum type="arabicPeriod"/>
              <a:tabLst>
                <a:tab pos="457200" algn="l"/>
              </a:tabLst>
            </a:pPr>
            <a:endParaRPr lang="ru-RU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7835" y="1124744"/>
            <a:ext cx="9906000" cy="4064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altLang="ru-RU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Паскалина</a:t>
            </a:r>
            <a:r>
              <a:rPr lang="ru-RU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(1642) (Арифмометр Паскаля) –</a:t>
            </a:r>
            <a:br>
              <a:rPr lang="ru-RU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Первая в мире механическая счётная машина</a:t>
            </a: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7266" y="1682750"/>
            <a:ext cx="7761420" cy="2705100"/>
          </a:xfrm>
        </p:spPr>
        <p:txBody>
          <a:bodyPr>
            <a:normAutofit/>
          </a:bodyPr>
          <a:lstStyle/>
          <a:p>
            <a:pPr marL="82550" indent="280988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Ее изобрёл 19-тилетний французский математик </a:t>
            </a:r>
            <a:r>
              <a:rPr lang="ru-RU" alt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Блез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Паскаль. </a:t>
            </a:r>
          </a:p>
          <a:p>
            <a:pPr marL="82550" indent="280988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Арифмометр представляет собой комбинацию взаимосвязанных зубчатых колёсиков с нанесенными цифрами от 0 до 9. Если первое колёсико делает оборот от 0 до 9, то начинает двигаться второе колёсико и т.д. Подобный принцип работы –  в обычном счётчике электроэнергии. </a:t>
            </a:r>
          </a:p>
          <a:p>
            <a:pPr marL="82550" indent="280988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Счётная машина Паскаля могла только складывать и вычитать.</a:t>
            </a:r>
          </a:p>
        </p:txBody>
      </p:sp>
      <p:pic>
        <p:nvPicPr>
          <p:cNvPr id="115716" name="Picture 4" descr="Blaise Pas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18" y="1295400"/>
            <a:ext cx="1847056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5" descr="Pascaline (front view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" y="4387850"/>
            <a:ext cx="56959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Picture 6" descr="Pascaline (rear view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68" y="4392636"/>
            <a:ext cx="3823096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17105" y="37368"/>
            <a:ext cx="6492079" cy="646331"/>
          </a:xfrm>
          <a:prstGeom prst="rect">
            <a:avLst/>
          </a:prstGeom>
        </p:spPr>
        <p:txBody>
          <a:bodyPr vert="horz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1. История развития ЭВМ </a:t>
            </a:r>
          </a:p>
        </p:txBody>
      </p:sp>
    </p:spTree>
    <p:extLst>
      <p:ext uri="{BB962C8B-B14F-4D97-AF65-F5344CB8AC3E}">
        <p14:creationId xmlns:p14="http://schemas.microsoft.com/office/powerpoint/2010/main" val="263810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94" y="188640"/>
            <a:ext cx="8420100" cy="700087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Арифмометр Лейбница (1672)</a:t>
            </a:r>
          </a:p>
        </p:txBody>
      </p:sp>
      <p:pic>
        <p:nvPicPr>
          <p:cNvPr id="116740" name="Picture 4" descr="Gottfried Wilhelm von Leibn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39" y="1125538"/>
            <a:ext cx="2660738" cy="287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5" descr="The Reckoner (reconstructio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3789040"/>
            <a:ext cx="6511131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15" y="1268760"/>
            <a:ext cx="6609170" cy="23042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  <a:extLst/>
          </a:lstStyle>
          <a:p>
            <a:r>
              <a:rPr lang="ru-RU" altLang="ru-RU" dirty="0"/>
              <a:t>Счётную машину для 12-разрядных десятичных чисел создал немецкий учёный Вильгельм Готфрид фон Лейбниц. К зубчатым колёсам он прибавил ступенчатый валик, который кроме сложения и вычитания позволяет выполнять операции умножения и 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23499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0493" y="1340768"/>
            <a:ext cx="3534528" cy="1882775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/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1820 – механический калькулятор</a:t>
            </a:r>
          </a:p>
        </p:txBody>
      </p:sp>
      <p:pic>
        <p:nvPicPr>
          <p:cNvPr id="16387" name="Picture 7" descr="9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472" y="404664"/>
            <a:ext cx="5958571" cy="3169096"/>
          </a:xfrm>
          <a:noFill/>
        </p:spPr>
      </p:pic>
      <p:sp>
        <p:nvSpPr>
          <p:cNvPr id="16388" name="Text Box 9"/>
          <p:cNvSpPr txBox="1">
            <a:spLocks noChangeArrowheads="1"/>
          </p:cNvSpPr>
          <p:nvPr/>
        </p:nvSpPr>
        <p:spPr bwMode="auto">
          <a:xfrm>
            <a:off x="292475" y="3717032"/>
            <a:ext cx="9362546" cy="2031325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Первый механический калькулятор, который мог складывать, умножать, вычитать и делить, создал Чарльз </a:t>
            </a:r>
            <a:r>
              <a:rPr lang="ru-RU" altLang="ru-RU" dirty="0" err="1"/>
              <a:t>Ксавьер</a:t>
            </a:r>
            <a:r>
              <a:rPr lang="ru-RU" altLang="ru-RU" dirty="0"/>
              <a:t> Томас. Бурное развитие механических калькуляторов привело к тому, что к 1890 году добавился ряд полезных функций: запоминание промежуточных результатов с использованием их в последующих операциях, печать результата и т.п. Создание недорогих и надежных таких машин позволило использовать их в коммерческих целях и научных расчетах.</a:t>
            </a:r>
          </a:p>
        </p:txBody>
      </p:sp>
    </p:spTree>
    <p:extLst>
      <p:ext uri="{BB962C8B-B14F-4D97-AF65-F5344CB8AC3E}">
        <p14:creationId xmlns:p14="http://schemas.microsoft.com/office/powerpoint/2010/main" val="347853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17" y="790580"/>
            <a:ext cx="5149056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350837" y="981080"/>
            <a:ext cx="3666596" cy="258532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В 1801 – </a:t>
            </a:r>
            <a:r>
              <a:rPr lang="en-US" altLang="ru-RU" dirty="0"/>
              <a:t>18</a:t>
            </a:r>
            <a:r>
              <a:rPr lang="ru-RU" altLang="ru-RU" dirty="0"/>
              <a:t>08 гг. французский изобретатель Жозеф Мари </a:t>
            </a:r>
            <a:r>
              <a:rPr lang="ru-RU" altLang="ru-RU" dirty="0" err="1"/>
              <a:t>Жаккар</a:t>
            </a:r>
            <a:r>
              <a:rPr lang="ru-RU" altLang="ru-RU" dirty="0"/>
              <a:t> создал машину для выработки крупноузорчатых тканей. Для управления нитями в ней применялись специальные карты</a:t>
            </a:r>
            <a:r>
              <a:rPr lang="en-US" altLang="ru-RU" dirty="0"/>
              <a:t> </a:t>
            </a:r>
            <a:r>
              <a:rPr lang="ru-RU" altLang="ru-RU" dirty="0"/>
              <a:t>перфорированными с отверстиями.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-1481601" y="260348"/>
            <a:ext cx="7331472" cy="461665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 eaLnBrk="1" latinLnBrk="0" hangingPunct="1">
              <a:buNone/>
              <a:defRPr kumimoji="0" sz="2400" b="1" i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r>
              <a:rPr lang="ru-RU" altLang="ru-RU" dirty="0" err="1"/>
              <a:t>Жаккардов</a:t>
            </a:r>
            <a:r>
              <a:rPr lang="ru-RU" altLang="ru-RU" dirty="0"/>
              <a:t> ткацкий станок</a:t>
            </a:r>
          </a:p>
        </p:txBody>
      </p:sp>
      <p:pic>
        <p:nvPicPr>
          <p:cNvPr id="174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3594495"/>
            <a:ext cx="2520280" cy="310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21" y="411179"/>
            <a:ext cx="4447381" cy="1152426"/>
          </a:xfr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1836-1871 – аналитическая машина Бэббиджа</a:t>
            </a:r>
          </a:p>
        </p:txBody>
      </p:sp>
      <p:sp>
        <p:nvSpPr>
          <p:cNvPr id="18435" name="Text Box 9"/>
          <p:cNvSpPr txBox="1">
            <a:spLocks noChangeArrowheads="1"/>
          </p:cNvSpPr>
          <p:nvPr/>
        </p:nvSpPr>
        <p:spPr bwMode="auto">
          <a:xfrm>
            <a:off x="200473" y="1556792"/>
            <a:ext cx="4320479" cy="468052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ru-RU"/>
            </a:defPPr>
            <a:lvl1pPr marL="82550" indent="280988" algn="just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68000"/>
              <a:buFontTx/>
              <a:buNone/>
              <a:defRPr kumimoji="0"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1792" indent="-22860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>
                <a:latin typeface="+mn-lt"/>
              </a:defRPr>
            </a:lvl2pPr>
            <a:lvl3pPr marL="859536" indent="-22860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>
                <a:latin typeface="+mn-lt"/>
              </a:defRPr>
            </a:lvl3pPr>
            <a:lvl4pPr marL="11430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>
                <a:latin typeface="+mn-lt"/>
              </a:defRPr>
            </a:lvl4pPr>
            <a:lvl5pPr marL="1371600" indent="-22860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>
                <a:latin typeface="+mn-lt"/>
              </a:defRPr>
            </a:lvl5pPr>
            <a:lvl6pPr marL="16002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>
                <a:latin typeface="+mn-lt"/>
              </a:defRPr>
            </a:lvl6pPr>
            <a:lvl7pPr marL="18288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7pPr>
            <a:lvl8pPr marL="20574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>
                <a:latin typeface="+mn-lt"/>
              </a:defRPr>
            </a:lvl8pPr>
            <a:lvl9pPr marL="2286000" indent="-228600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baseline="0">
                <a:latin typeface="+mn-lt"/>
              </a:defRPr>
            </a:lvl9pPr>
          </a:lstStyle>
          <a:p>
            <a:r>
              <a:rPr lang="ru-RU" altLang="ru-RU" dirty="0"/>
              <a:t>Чарльз Бэббидж разрабатывал механический прототип первых ЭВМ. Его вычислительная машина должна была выполнять вычисления по программе, задаваемой с помощью перфокарт. </a:t>
            </a:r>
          </a:p>
          <a:p>
            <a:r>
              <a:rPr lang="ru-RU" altLang="ru-RU" dirty="0"/>
              <a:t>Результаты вычислений планировалось выдавать на печать или на перфокарты. К сожалению, технологии того времени не позволили Бэббиджу полностью воплотить идею создания аналитической машины.</a:t>
            </a:r>
          </a:p>
        </p:txBody>
      </p:sp>
      <p:pic>
        <p:nvPicPr>
          <p:cNvPr id="18436" name="Picture 11" descr="Analytical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27" y="1196752"/>
            <a:ext cx="528527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4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905" y="3717032"/>
            <a:ext cx="9727090" cy="3014861"/>
          </a:xfrm>
        </p:spPr>
        <p:txBody>
          <a:bodyPr vert="horz">
            <a:normAutofit/>
          </a:bodyPr>
          <a:lstStyle/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Автоматическое выполнение операций («мельница»)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хранения данных  используется память  («склад»)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вводится «на ходу»</a:t>
            </a:r>
          </a:p>
          <a:p>
            <a:pPr marL="425450" indent="-342900" algn="just" fontAlgn="base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 в 1960-х годах по чертежам Ч. Бэббиджа.</a:t>
            </a:r>
          </a:p>
        </p:txBody>
      </p:sp>
      <p:pic>
        <p:nvPicPr>
          <p:cNvPr id="19459" name="Picture 4" descr="Babb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69474"/>
            <a:ext cx="3024336" cy="32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88640"/>
            <a:ext cx="4445661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Открыт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Открыт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Открыт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2592</TotalTime>
  <Words>2011</Words>
  <Application>Microsoft Office PowerPoint</Application>
  <PresentationFormat>Лист A4 (210x297 мм)</PresentationFormat>
  <Paragraphs>275</Paragraphs>
  <Slides>39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52" baseType="lpstr"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Открытая</vt:lpstr>
      <vt:lpstr>1_Открытая</vt:lpstr>
      <vt:lpstr>2_Открытая</vt:lpstr>
      <vt:lpstr>3_Открытая</vt:lpstr>
      <vt:lpstr>Bitmap Image</vt:lpstr>
      <vt:lpstr>Дисциплина «Информатика» Лекция 3</vt:lpstr>
      <vt:lpstr>Цель лекции</vt:lpstr>
      <vt:lpstr>План лекции</vt:lpstr>
      <vt:lpstr>«Паскалина» (1642) (Арифмометр Паскаля) –  Первая в мире механическая счётная машина </vt:lpstr>
      <vt:lpstr>Арифмометр Лейбница (1672)</vt:lpstr>
      <vt:lpstr>1820 – механический калькулятор</vt:lpstr>
      <vt:lpstr>Презентация PowerPoint</vt:lpstr>
      <vt:lpstr>1836-1871 – аналитическая машина Бэббиджа</vt:lpstr>
      <vt:lpstr>Презентация PowerPoint</vt:lpstr>
      <vt:lpstr>Презентация PowerPoint</vt:lpstr>
      <vt:lpstr>1919 - Энигма</vt:lpstr>
      <vt:lpstr>1941 – Z3</vt:lpstr>
      <vt:lpstr>«Марк-I» (1944)</vt:lpstr>
      <vt:lpstr>«ЭНИАК» (1946)</vt:lpstr>
      <vt:lpstr>Компьютеры С.А. Лебедева</vt:lpstr>
      <vt:lpstr>Презентация PowerPoint</vt:lpstr>
      <vt:lpstr>2. Поколения ЭВМ</vt:lpstr>
      <vt:lpstr>Первое поколение ЭВМ (1945-1955)</vt:lpstr>
      <vt:lpstr>Второе поколение ЭВМ (1955-1965)</vt:lpstr>
      <vt:lpstr>Второе поколение ЭВМ (1955-1965)</vt:lpstr>
      <vt:lpstr>Третье поколение ЭВМ (1965-1980)</vt:lpstr>
      <vt:lpstr>Четвертое поколение ЭВМ (1970-…) </vt:lpstr>
      <vt:lpstr>Презентация PowerPoint</vt:lpstr>
      <vt:lpstr>Суперкомпьютеры</vt:lpstr>
      <vt:lpstr>Суперкомпьютеры</vt:lpstr>
      <vt:lpstr>Первый микрокомпьютер</vt:lpstr>
      <vt:lpstr>3. Понятие и основные виды архитектуры ПК</vt:lpstr>
      <vt:lpstr>Понятие и основные виды архитектуры ЭВМ</vt:lpstr>
      <vt:lpstr>Понятие и основные виды архитектуры ЭВМ</vt:lpstr>
      <vt:lpstr>Архитектура Фон-Неймана</vt:lpstr>
      <vt:lpstr>Виды архитектуры ЭВМ</vt:lpstr>
      <vt:lpstr>Презентация PowerPoint</vt:lpstr>
      <vt:lpstr>Презентация PowerPoint</vt:lpstr>
      <vt:lpstr>Презентация PowerPoint</vt:lpstr>
      <vt:lpstr>Системная шина </vt:lpstr>
      <vt:lpstr>5. Принцип открытой архитектуры</vt:lpstr>
      <vt:lpstr>Презентация PowerPoint</vt:lpstr>
      <vt:lpstr>6. Компьютер как аппаратно-программный комплекс для переработки информации</vt:lpstr>
      <vt:lpstr>Список источников</vt:lpstr>
    </vt:vector>
  </TitlesOfParts>
  <Company>RFRTA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K_L_B</dc:creator>
  <cp:lastModifiedBy>Praskovea Luzhetskaya</cp:lastModifiedBy>
  <cp:revision>148</cp:revision>
  <cp:lastPrinted>2006-09-18T11:46:39Z</cp:lastPrinted>
  <dcterms:created xsi:type="dcterms:W3CDTF">2002-09-15T08:06:25Z</dcterms:created>
  <dcterms:modified xsi:type="dcterms:W3CDTF">2024-02-13T20:59:10Z</dcterms:modified>
</cp:coreProperties>
</file>